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44" r:id="rId1"/>
  </p:sldMasterIdLst>
  <p:sldIdLst>
    <p:sldId id="256" r:id="rId2"/>
    <p:sldId id="278" r:id="rId3"/>
    <p:sldId id="258" r:id="rId4"/>
    <p:sldId id="257" r:id="rId5"/>
    <p:sldId id="260" r:id="rId6"/>
    <p:sldId id="261" r:id="rId7"/>
    <p:sldId id="271" r:id="rId8"/>
    <p:sldId id="272" r:id="rId9"/>
    <p:sldId id="281" r:id="rId10"/>
    <p:sldId id="273" r:id="rId11"/>
    <p:sldId id="274" r:id="rId12"/>
    <p:sldId id="262" r:id="rId13"/>
    <p:sldId id="263" r:id="rId14"/>
    <p:sldId id="264" r:id="rId15"/>
    <p:sldId id="279" r:id="rId16"/>
    <p:sldId id="269" r:id="rId17"/>
    <p:sldId id="270" r:id="rId18"/>
    <p:sldId id="280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7122" autoAdjust="0"/>
  </p:normalViewPr>
  <p:slideViewPr>
    <p:cSldViewPr>
      <p:cViewPr varScale="1">
        <p:scale>
          <a:sx n="85" d="100"/>
          <a:sy n="85" d="100"/>
        </p:scale>
        <p:origin x="-1038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Title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16" name="Date Placeholder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63B812-C74A-414D-B22E-982F2C97351C}" type="datetimeFigureOut">
              <a:rPr lang="en-US" smtClean="0"/>
              <a:t>11/13/2020</a:t>
            </a:fld>
            <a:endParaRPr lang="en-US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555C069C-F90A-4F03-B98D-B2D9254C78F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7" name="Content Placeholder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63B812-C74A-414D-B22E-982F2C97351C}" type="datetimeFigureOut">
              <a:rPr lang="en-US" smtClean="0"/>
              <a:t>11/13/2020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555C069C-F90A-4F03-B98D-B2D9254C78F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9" name="Date Placeholder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63B812-C74A-414D-B22E-982F2C97351C}" type="datetimeFigureOut">
              <a:rPr lang="en-US" smtClean="0"/>
              <a:t>11/13/2020</a:t>
            </a:fld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5C069C-F90A-4F03-B98D-B2D9254C78F9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63B812-C74A-414D-B22E-982F2C97351C}" type="datetimeFigureOut">
              <a:rPr lang="en-US" smtClean="0"/>
              <a:t>11/13/2020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1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5C069C-F90A-4F03-B98D-B2D9254C78F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25" name="Text Placeholder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8" name="Content Placeholder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63B812-C74A-414D-B22E-982F2C97351C}" type="datetimeFigureOut">
              <a:rPr lang="en-US" smtClean="0"/>
              <a:t>11/13/2020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555C069C-F90A-4F03-B98D-B2D9254C78F9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63B812-C74A-414D-B22E-982F2C97351C}" type="datetimeFigureOut">
              <a:rPr lang="en-US" smtClean="0"/>
              <a:t>11/13/2020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5C069C-F90A-4F03-B98D-B2D9254C78F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63B812-C74A-414D-B22E-982F2C97351C}" type="datetimeFigureOut">
              <a:rPr lang="en-US" smtClean="0"/>
              <a:t>11/13/2020</a:t>
            </a:fld>
            <a:endParaRPr lang="en-US"/>
          </a:p>
        </p:txBody>
      </p:sp>
      <p:sp>
        <p:nvSpPr>
          <p:cNvPr id="24" name="Footer Placeholder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5C069C-F90A-4F03-B98D-B2D9254C78F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6" name="Text Placeholder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63B812-C74A-414D-B22E-982F2C97351C}" type="datetimeFigureOut">
              <a:rPr lang="en-US" smtClean="0"/>
              <a:t>11/13/2020</a:t>
            </a:fld>
            <a:endParaRPr lang="en-US"/>
          </a:p>
        </p:txBody>
      </p:sp>
      <p:sp>
        <p:nvSpPr>
          <p:cNvPr id="29" name="Footer Placeholder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5C069C-F90A-4F03-B98D-B2D9254C78F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63B812-C74A-414D-B22E-982F2C97351C}" type="datetimeFigureOut">
              <a:rPr lang="en-US" smtClean="0"/>
              <a:t>11/13/2020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1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5C069C-F90A-4F03-B98D-B2D9254C78F9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6" name="Text Placeholder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63B812-C74A-414D-B22E-982F2C97351C}" type="datetimeFigureOut">
              <a:rPr lang="en-US" smtClean="0"/>
              <a:t>11/13/2020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5C069C-F90A-4F03-B98D-B2D9254C78F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63B812-C74A-414D-B22E-982F2C97351C}" type="datetimeFigureOut">
              <a:rPr lang="en-US" smtClean="0"/>
              <a:t>11/13/2020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5C069C-F90A-4F03-B98D-B2D9254C78F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7263B812-C74A-414D-B22E-982F2C97351C}" type="datetimeFigureOut">
              <a:rPr lang="en-US" smtClean="0"/>
              <a:t>11/13/2020</a:t>
            </a:fld>
            <a:endParaRPr lang="en-US"/>
          </a:p>
        </p:txBody>
      </p:sp>
      <p:sp>
        <p:nvSpPr>
          <p:cNvPr id="28" name="Footer Placeholder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555C069C-F90A-4F03-B98D-B2D9254C78F9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itle Placeholder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45" r:id="rId1"/>
    <p:sldLayoutId id="2147484046" r:id="rId2"/>
    <p:sldLayoutId id="2147484047" r:id="rId3"/>
    <p:sldLayoutId id="2147484048" r:id="rId4"/>
    <p:sldLayoutId id="2147484049" r:id="rId5"/>
    <p:sldLayoutId id="2147484050" r:id="rId6"/>
    <p:sldLayoutId id="2147484051" r:id="rId7"/>
    <p:sldLayoutId id="2147484052" r:id="rId8"/>
    <p:sldLayoutId id="2147484053" r:id="rId9"/>
    <p:sldLayoutId id="2147484054" r:id="rId10"/>
    <p:sldLayoutId id="2147484055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19200" y="1219200"/>
            <a:ext cx="7175351" cy="2639457"/>
          </a:xfrm>
        </p:spPr>
        <p:txBody>
          <a:bodyPr/>
          <a:lstStyle/>
          <a:p>
            <a:r>
              <a:rPr lang="bg-BG" dirty="0">
                <a:latin typeface="Mistral" pitchFamily="66" charset="0"/>
              </a:rPr>
              <a:t>ПОДЦЕНЕНАТА ЗАВИСИМОСТ</a:t>
            </a:r>
            <a:r>
              <a:rPr lang="en-US" dirty="0">
                <a:latin typeface="Mistral" pitchFamily="66" charset="0"/>
              </a:rPr>
              <a:t/>
            </a:r>
            <a:br>
              <a:rPr lang="en-US" dirty="0">
                <a:latin typeface="Mistral" pitchFamily="66" charset="0"/>
              </a:rPr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 descr="C:\Users\Milka-PBPZ\Desktop\hello_html_m119d4b8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717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1143000" y="408057"/>
            <a:ext cx="842673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g-BG" sz="5400" dirty="0">
                <a:latin typeface="Mistral" pitchFamily="66" charset="0"/>
              </a:rPr>
              <a:t>ПОДЦЕНЕНАТА ЗАВИСИМОСТ</a:t>
            </a:r>
          </a:p>
        </p:txBody>
      </p:sp>
    </p:spTree>
    <p:extLst>
      <p:ext uri="{BB962C8B-B14F-4D97-AF65-F5344CB8AC3E}">
        <p14:creationId xmlns:p14="http://schemas.microsoft.com/office/powerpoint/2010/main" val="37357113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/>
              <a:t>А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1143000" y="26020"/>
            <a:ext cx="6705600" cy="1878980"/>
          </a:xfrm>
        </p:spPr>
        <p:txBody>
          <a:bodyPr>
            <a:normAutofit/>
          </a:bodyPr>
          <a:lstStyle/>
          <a:p>
            <a:pPr algn="just"/>
            <a:r>
              <a:rPr lang="bg-BG" sz="3200" dirty="0" smtClean="0"/>
              <a:t>Алтернативните цигари ДА или НЕ ?</a:t>
            </a:r>
            <a:endParaRPr lang="en-US" sz="32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4160"/>
            <a:ext cx="9144000" cy="68338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ectangle 5"/>
          <p:cNvSpPr/>
          <p:nvPr/>
        </p:nvSpPr>
        <p:spPr>
          <a:xfrm>
            <a:off x="5112767" y="1676400"/>
            <a:ext cx="4139275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bg-BG" sz="3600" dirty="0">
                <a:latin typeface="Mistral" pitchFamily="66" charset="0"/>
                <a:cs typeface="Times New Roman" pitchFamily="18" charset="0"/>
              </a:rPr>
              <a:t>Алтернативните цигари </a:t>
            </a:r>
            <a:endParaRPr lang="bg-BG" sz="3600" dirty="0" smtClean="0">
              <a:latin typeface="Mistral" pitchFamily="66" charset="0"/>
              <a:cs typeface="Times New Roman" pitchFamily="18" charset="0"/>
            </a:endParaRPr>
          </a:p>
          <a:p>
            <a:pPr algn="just"/>
            <a:r>
              <a:rPr lang="bg-BG" sz="3600" dirty="0" smtClean="0">
                <a:latin typeface="Mistral" pitchFamily="66" charset="0"/>
                <a:cs typeface="Times New Roman" pitchFamily="18" charset="0"/>
              </a:rPr>
              <a:t>ДА </a:t>
            </a:r>
            <a:r>
              <a:rPr lang="bg-BG" sz="3600" dirty="0">
                <a:latin typeface="Mistral" pitchFamily="66" charset="0"/>
                <a:cs typeface="Times New Roman" pitchFamily="18" charset="0"/>
              </a:rPr>
              <a:t>или НЕ ?</a:t>
            </a:r>
            <a:endParaRPr lang="en-US" sz="3600" dirty="0">
              <a:latin typeface="Mistral" pitchFamily="66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104127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67000" y="533400"/>
            <a:ext cx="8610600" cy="2895600"/>
          </a:xfrm>
        </p:spPr>
        <p:txBody>
          <a:bodyPr>
            <a:noAutofit/>
          </a:bodyPr>
          <a:lstStyle/>
          <a:p>
            <a:pPr algn="ctr"/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Нова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мода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за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пушачите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/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залива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пазар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just"/>
            <a:endParaRPr lang="en-US" sz="24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C:\Users\Milka-PBPZ\Desktop\iqos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59" y="0"/>
            <a:ext cx="4269059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Milka-PBPZ\Desktop\18726805551ff280b55d344cc69de10b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1000" y="3429000"/>
            <a:ext cx="4876800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-13289" y="3977461"/>
            <a:ext cx="4572000" cy="2308324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Алтернативни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привлекателни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продукти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под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формата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на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just"/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различни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лъскави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устройства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just"/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заместват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традиционните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endParaRPr lang="bg-BG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цигари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с</a:t>
            </a:r>
            <a:r>
              <a:rPr lang="bg-BG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претенцията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че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са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endParaRPr lang="bg-BG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по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–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безвредни</a:t>
            </a:r>
            <a:r>
              <a:rPr lang="bg-BG" sz="24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889658398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7740" y="3276600"/>
            <a:ext cx="7848600" cy="2286000"/>
          </a:xfrm>
        </p:spPr>
        <p:txBody>
          <a:bodyPr>
            <a:noAutofit/>
          </a:bodyPr>
          <a:lstStyle/>
          <a:p>
            <a:pPr algn="just"/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Традиционната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цигара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вече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има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много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заместители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кои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от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кои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по-модерни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Пристрастените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пушачи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често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прибягват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до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тях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борбата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да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преодолеят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зависимостта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си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или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поне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да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намалят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вредата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за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здравето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си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. </a:t>
            </a:r>
          </a:p>
        </p:txBody>
      </p:sp>
      <p:pic>
        <p:nvPicPr>
          <p:cNvPr id="2050" name="Picture 2" descr="C:\Users\Milka-PBPZ\Desktop\0000266068-article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304800"/>
            <a:ext cx="7772399" cy="3352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754651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>
        <p14:flas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41020" y="1237187"/>
            <a:ext cx="79248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400" dirty="0">
                <a:latin typeface="Times New Roman" pitchFamily="18" charset="0"/>
                <a:cs typeface="Times New Roman" pitchFamily="18" charset="0"/>
              </a:rPr>
            </a:b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Новите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продукти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са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характерни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с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това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че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се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нагряват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но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не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изгарят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bg-BG" sz="2400" dirty="0" smtClean="0">
                <a:latin typeface="Times New Roman" pitchFamily="18" charset="0"/>
                <a:cs typeface="Times New Roman" pitchFamily="18" charset="0"/>
              </a:rPr>
              <a:t>не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отделят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дим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, а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производителите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им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изтъкват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че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са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по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безвредни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щадящи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здравето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ни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традиционните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цигари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..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„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Това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е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бъдеще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без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дим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но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не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без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тютюн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",. </a:t>
            </a:r>
          </a:p>
        </p:txBody>
      </p:sp>
      <p:sp>
        <p:nvSpPr>
          <p:cNvPr id="5" name="Rectangle 4"/>
          <p:cNvSpPr/>
          <p:nvPr/>
        </p:nvSpPr>
        <p:spPr>
          <a:xfrm>
            <a:off x="685800" y="430351"/>
            <a:ext cx="75438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algn="ctr"/>
            <a:r>
              <a:rPr lang="en-US" sz="2400" b="1" dirty="0" err="1" smtClean="0">
                <a:latin typeface="Times New Roman" pitchFamily="18" charset="0"/>
                <a:cs typeface="Times New Roman" pitchFamily="18" charset="0"/>
              </a:rPr>
              <a:t>Тютюневата</a:t>
            </a:r>
            <a:r>
              <a:rPr lang="bg-BG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 smtClean="0">
                <a:latin typeface="Times New Roman" pitchFamily="18" charset="0"/>
                <a:cs typeface="Times New Roman" pitchFamily="18" charset="0"/>
              </a:rPr>
              <a:t>индустрия</a:t>
            </a:r>
            <a:r>
              <a:rPr lang="bg-BG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 smtClean="0">
                <a:latin typeface="Times New Roman" pitchFamily="18" charset="0"/>
                <a:cs typeface="Times New Roman" pitchFamily="18" charset="0"/>
              </a:rPr>
              <a:t>се</a:t>
            </a:r>
            <a:r>
              <a:rPr lang="bg-BG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 smtClean="0">
                <a:latin typeface="Times New Roman" pitchFamily="18" charset="0"/>
                <a:cs typeface="Times New Roman" pitchFamily="18" charset="0"/>
              </a:rPr>
              <a:t>движи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 </a:t>
            </a:r>
            <a:br>
              <a:rPr lang="en-US" sz="2400" b="1" dirty="0">
                <a:latin typeface="Times New Roman" pitchFamily="18" charset="0"/>
                <a:cs typeface="Times New Roman" pitchFamily="18" charset="0"/>
              </a:rPr>
            </a:b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с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големи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темпове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напред</a:t>
            </a:r>
            <a:endParaRPr lang="en-US" dirty="0"/>
          </a:p>
        </p:txBody>
      </p:sp>
      <p:pic>
        <p:nvPicPr>
          <p:cNvPr id="1027" name="Picture 3" descr="C:\Users\Milka-PBPZ\Desktop\cig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799" y="3756124"/>
            <a:ext cx="6324599" cy="2492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818629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Milka-PBPZ\Desktop\zx620y348_323118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1" y="228600"/>
            <a:ext cx="8381999" cy="266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647700" y="3429000"/>
            <a:ext cx="784860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en-US" sz="2400" dirty="0" err="1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момента</a:t>
            </a:r>
            <a:r>
              <a:rPr lang="en-US" sz="2400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има</a:t>
            </a:r>
            <a:r>
              <a:rPr lang="en-US" sz="2400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много</a:t>
            </a:r>
            <a:r>
              <a:rPr lang="en-US" sz="2400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нашумели</a:t>
            </a:r>
            <a:r>
              <a:rPr lang="en-US" sz="2400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алтерантивни</a:t>
            </a:r>
            <a:r>
              <a:rPr lang="en-US" sz="2400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продукти</a:t>
            </a:r>
            <a:r>
              <a:rPr lang="en-US" sz="2400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Те</a:t>
            </a:r>
            <a:r>
              <a:rPr lang="en-US" sz="24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обаче</a:t>
            </a:r>
            <a:r>
              <a:rPr lang="en-US" sz="2400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съвсем</a:t>
            </a:r>
            <a:r>
              <a:rPr lang="en-US" sz="2400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не</a:t>
            </a:r>
            <a:r>
              <a:rPr lang="en-US" sz="2400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са</a:t>
            </a:r>
            <a:r>
              <a:rPr lang="en-US" sz="2400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безопасни</a:t>
            </a:r>
            <a:r>
              <a:rPr lang="en-US" sz="2400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err="1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както</a:t>
            </a:r>
            <a:r>
              <a:rPr lang="en-US" sz="2400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производителите</a:t>
            </a:r>
            <a:r>
              <a:rPr lang="en-US" sz="2400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им</a:t>
            </a:r>
            <a:r>
              <a:rPr lang="en-US" sz="2400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се</a:t>
            </a:r>
            <a:r>
              <a:rPr lang="en-US" sz="2400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опитват</a:t>
            </a:r>
            <a:r>
              <a:rPr lang="en-US" sz="2400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да</a:t>
            </a:r>
            <a:r>
              <a:rPr lang="en-US" sz="2400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обясняват</a:t>
            </a:r>
            <a:r>
              <a:rPr lang="en-US" sz="2400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2400" dirty="0" err="1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Дизайнът</a:t>
            </a:r>
            <a:r>
              <a:rPr lang="en-US" sz="2400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им</a:t>
            </a:r>
            <a:r>
              <a:rPr lang="en-US" sz="2400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наподобява</a:t>
            </a:r>
            <a:r>
              <a:rPr lang="en-US" sz="2400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този</a:t>
            </a:r>
            <a:r>
              <a:rPr lang="en-US" sz="2400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на</a:t>
            </a:r>
            <a:r>
              <a:rPr lang="en-US" sz="2400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айфона</a:t>
            </a:r>
            <a:r>
              <a:rPr lang="en-US" sz="24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err="1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като</a:t>
            </a:r>
            <a:r>
              <a:rPr lang="en-US" sz="2400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това</a:t>
            </a:r>
            <a:r>
              <a:rPr lang="en-US" sz="2400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подсъзнателно</a:t>
            </a:r>
            <a:r>
              <a:rPr lang="en-US" sz="2400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внушава</a:t>
            </a:r>
            <a:r>
              <a:rPr lang="en-US" sz="2400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на</a:t>
            </a:r>
            <a:r>
              <a:rPr lang="en-US" sz="2400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мозъка</a:t>
            </a:r>
            <a:r>
              <a:rPr lang="en-US" sz="2400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ни</a:t>
            </a:r>
            <a:r>
              <a:rPr lang="en-US" sz="2400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err="1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че</a:t>
            </a:r>
            <a:r>
              <a:rPr lang="en-US" sz="2400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устройството</a:t>
            </a:r>
            <a:r>
              <a:rPr lang="en-US" sz="2400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 е </a:t>
            </a:r>
            <a:r>
              <a:rPr lang="en-US" sz="2400" dirty="0" err="1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нещо</a:t>
            </a:r>
            <a:r>
              <a:rPr lang="en-US" sz="2400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впечатляващ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64151621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84356" y="457200"/>
            <a:ext cx="8402444" cy="36009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         КАКВО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СЕ ПОЕМА С БЕЗДИМНИТЕ ЦИГАРИ?</a:t>
            </a:r>
          </a:p>
          <a:p>
            <a:pPr algn="just"/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pPr marL="457200" indent="-457200" algn="just">
              <a:lnSpc>
                <a:spcPct val="250000"/>
              </a:lnSpc>
              <a:buFont typeface="Arial" pitchFamily="34" charset="0"/>
              <a:buChar char="•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НИКОТИН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pPr marL="457200" indent="-457200" algn="just">
              <a:lnSpc>
                <a:spcPct val="250000"/>
              </a:lnSpc>
              <a:buFont typeface="Arial" pitchFamily="34" charset="0"/>
              <a:buChar char="•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ВЪГЛЕРОДЕН ОКСИД</a:t>
            </a:r>
          </a:p>
          <a:p>
            <a:pPr marL="457200" indent="-457200" algn="just">
              <a:lnSpc>
                <a:spcPct val="250000"/>
              </a:lnSpc>
              <a:buFont typeface="Arial" pitchFamily="34" charset="0"/>
              <a:buChar char="•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КАТРАН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8600" y="1295400"/>
            <a:ext cx="4953000" cy="5257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071270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:checker/>
      </p:transition>
    </mc:Choice>
    <mc:Fallback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800600" y="762000"/>
            <a:ext cx="4114800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endParaRPr lang="en-US" sz="2800" b="1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/>
            <a:r>
              <a:rPr lang="ru-RU" sz="28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Никотин </a:t>
            </a:r>
            <a:endParaRPr lang="ru-RU" sz="2800" b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just"/>
            <a:endParaRPr lang="ru-RU" sz="24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just"/>
            <a:r>
              <a:rPr lang="ru-RU" sz="2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Никотинът е естествено съществуващ химикал в тютюневото растение. Когато тютюнът гори, никотинът се пренася в дима. Никотинът, който води до пристрастяване, не е основната причина на заболяванията, свързани с пушенето. </a:t>
            </a:r>
          </a:p>
        </p:txBody>
      </p:sp>
      <p:pic>
        <p:nvPicPr>
          <p:cNvPr id="2050" name="Picture 2" descr="C:\Users\Milka-PBPZ\Desktop\konspiekt_otkrytogho_zaniatiia_kurit_zdorov_iu_vriedit_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228600"/>
            <a:ext cx="4343400" cy="647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715261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 algn="ctr"/>
            <a:r>
              <a:rPr lang="bg-BG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bg-BG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bg-BG" sz="31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Въглероден </a:t>
            </a:r>
            <a:r>
              <a:rPr lang="bg-BG" sz="31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окис </a:t>
            </a:r>
            <a:r>
              <a:rPr lang="en-US" sz="31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(CO)</a:t>
            </a:r>
            <a:r>
              <a:rPr lang="bg-BG" sz="4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bg-BG" sz="4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990600"/>
            <a:ext cx="8686800" cy="4525963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endParaRPr lang="bg-BG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bg-BG" sz="2400" dirty="0" smtClean="0">
                <a:latin typeface="Times New Roman" pitchFamily="18" charset="0"/>
                <a:cs typeface="Times New Roman" pitchFamily="18" charset="0"/>
              </a:rPr>
              <a:t>Въглеродният 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окис блокира доставката на кислород от хемоглобина до тъканите. Това от своя страна води до </a:t>
            </a:r>
            <a:r>
              <a:rPr lang="bg-BG" sz="24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хипоксия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 – недостатъчно снабдяване с кислород на клетките в организма. </a:t>
            </a:r>
          </a:p>
          <a:p>
            <a:pPr algn="just"/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В резултат на това могат да се получат мозъчни увреждания и пушачът да изпадне в безсъзнание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5352395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400">
        <p14:honeycomb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4250194"/>
            <a:ext cx="922019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bg-BG" sz="2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Вълеродният окис е газ, който се образува в цигарения дим. Въглеродният окис е идентифициран като водеща причина за сърдечно-съдовите заболявания (сърдечни болести) при пушачите.</a:t>
            </a:r>
          </a:p>
        </p:txBody>
      </p:sp>
      <p:sp>
        <p:nvSpPr>
          <p:cNvPr id="5" name="Rectangle 4"/>
          <p:cNvSpPr/>
          <p:nvPr/>
        </p:nvSpPr>
        <p:spPr>
          <a:xfrm>
            <a:off x="3048000" y="609600"/>
            <a:ext cx="3681714" cy="53860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bg-BG" sz="2900" b="1" dirty="0">
                <a:solidFill>
                  <a:prstClr val="black"/>
                </a:solidFill>
                <a:latin typeface="Calibri"/>
              </a:rPr>
              <a:t>Въглероден окис </a:t>
            </a:r>
            <a:r>
              <a:rPr lang="en-US" sz="2900" b="1" dirty="0">
                <a:solidFill>
                  <a:prstClr val="black"/>
                </a:solidFill>
                <a:latin typeface="Calibri"/>
              </a:rPr>
              <a:t>(CO)</a:t>
            </a:r>
            <a:endParaRPr lang="bg-BG" sz="2900" b="1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267200" y="1524000"/>
            <a:ext cx="381000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bg-BG" sz="2400" dirty="0">
                <a:solidFill>
                  <a:prstClr val="black"/>
                </a:solidFill>
                <a:latin typeface="Calibri"/>
              </a:rPr>
              <a:t>Въглеродният окис блокира доставката на кислород от хемоглобина до тъканите. Това от своя страна води до </a:t>
            </a:r>
            <a:r>
              <a:rPr lang="bg-BG" sz="2400" dirty="0">
                <a:solidFill>
                  <a:srgbClr val="C00000"/>
                </a:solidFill>
                <a:latin typeface="Calibri"/>
              </a:rPr>
              <a:t>хипоксия</a:t>
            </a:r>
            <a:r>
              <a:rPr lang="bg-BG" sz="2400" dirty="0">
                <a:solidFill>
                  <a:prstClr val="black"/>
                </a:solidFill>
                <a:latin typeface="Calibri"/>
              </a:rPr>
              <a:t> – недостатъчно 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52400"/>
            <a:ext cx="8763000" cy="3724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728348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>
        <p14:shred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28600" y="826601"/>
            <a:ext cx="4572000" cy="3970318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ctr"/>
            <a:endParaRPr lang="en-US" sz="2800" b="1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/>
            <a:r>
              <a:rPr lang="ru-RU" sz="28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Катран </a:t>
            </a:r>
            <a:endParaRPr lang="ru-RU" sz="2800" b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just"/>
            <a:endParaRPr lang="ru-RU" sz="2800" dirty="0">
              <a:solidFill>
                <a:prstClr val="black"/>
              </a:solidFill>
              <a:latin typeface="Calibri"/>
            </a:endParaRPr>
          </a:p>
          <a:p>
            <a:pPr lvl="0" algn="just"/>
            <a:r>
              <a:rPr lang="ru-RU" sz="2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Катранът е остатък от частици. Той е смес от няколко хиляди димни съставки. Измерва се </a:t>
            </a:r>
          </a:p>
          <a:p>
            <a:pPr lvl="0" algn="just"/>
            <a:r>
              <a:rPr lang="ru-RU" sz="2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в лабораторни условия, като частиците се улавят във филтър, а след това се извличат водата и никотинът.</a:t>
            </a:r>
          </a:p>
        </p:txBody>
      </p:sp>
      <p:pic>
        <p:nvPicPr>
          <p:cNvPr id="5122" name="Picture 2" descr="C:\Users\Milka-PBPZ\Desktop\health-effects-of-smoking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69850"/>
            <a:ext cx="4343400" cy="6407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276050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Milka-PBPZ\Desktop\8158_cccc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2971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/>
          <p:cNvSpPr/>
          <p:nvPr/>
        </p:nvSpPr>
        <p:spPr>
          <a:xfrm>
            <a:off x="457200" y="2971800"/>
            <a:ext cx="8229600" cy="23698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bg-BG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Ако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иска</a:t>
            </a:r>
            <a:r>
              <a:rPr lang="bg-BG" sz="2400" dirty="0" smtClean="0">
                <a:latin typeface="Times New Roman" pitchFamily="18" charset="0"/>
                <a:cs typeface="Times New Roman" pitchFamily="18" charset="0"/>
              </a:rPr>
              <a:t>ш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да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откажеш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някого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от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тютюна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, </a:t>
            </a:r>
            <a:br>
              <a:rPr lang="en-US" sz="2400" dirty="0">
                <a:latin typeface="Times New Roman" pitchFamily="18" charset="0"/>
                <a:cs typeface="Times New Roman" pitchFamily="18" charset="0"/>
              </a:rPr>
            </a:b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няма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да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създадеш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толкова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привлекателен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красив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на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външен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вид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продукт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, а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ще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помогнеш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на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хората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да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избегнат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вредата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По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този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начин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всъщност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се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привличат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нови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хора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някои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от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които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ще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са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деца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65254319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Milka-PBPZ\Desktop\kurenie-e143013298754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228600"/>
            <a:ext cx="8382000" cy="3657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533400" y="4038600"/>
            <a:ext cx="822960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Н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овите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устройства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не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служат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за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мисията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пушачите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да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се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откажат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от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вредния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навик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, а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ги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насърчават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да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заменят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цигарата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с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други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алтернативи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en-US" dirty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 algn="just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635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:dissolve/>
      </p:transition>
    </mc:Choice>
    <mc:Fallback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Milka-PBPZ\Desktop\0191247001517384186_682867_600x45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0" y="3733800"/>
            <a:ext cx="91440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Кралският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колеж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на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лекарите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във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Великобритания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препоръчва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да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се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насърчава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употребата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на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алтернативните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продукти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Основните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им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мотивите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са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че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новите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устройства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значително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намаляват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риска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от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вредата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за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здравето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от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тютюна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помагат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на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пристрастените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да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откажат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вредния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навик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не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водят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до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пропушване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от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страна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непушачи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. 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443559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:checker/>
      </p:transition>
    </mc:Choice>
    <mc:Fallback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3200"/>
            <a:ext cx="9144000" cy="4981768"/>
          </a:xfrm>
        </p:spPr>
        <p:txBody>
          <a:bodyPr/>
          <a:lstStyle/>
          <a:p>
            <a:pPr algn="just"/>
            <a:r>
              <a:rPr lang="bg-BG" sz="2000" cap="none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bg-BG" sz="2000" cap="none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</a:t>
            </a:r>
            <a:r>
              <a:rPr lang="ru-RU" sz="2000" cap="none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 противната позиция са експерти от Испания. </a:t>
            </a:r>
            <a:br>
              <a:rPr lang="ru-RU" sz="2000" cap="none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cap="none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Там продажбата на алтернативните продукти се приема по – скоро като заплаха, а не като нещо положително. Комитетът по обществено здраве към междутериториалния съвет на националната здравна система на Испания издаде предупреждение относно здравните рискове от употребата на тютюневи изделия с нагряване. Препоръката е те да не се използват.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>
                <a:latin typeface="Times New Roman" pitchFamily="18" charset="0"/>
                <a:cs typeface="Times New Roman" pitchFamily="18" charset="0"/>
              </a:rPr>
            </a:br>
            <a:endParaRPr lang="en-US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7" y="0"/>
            <a:ext cx="9143999" cy="3657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190662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147" name="Picture 3" descr="C:\Users\Milka-PBPZ\Desktop\Kak-da-sprem-cigarite-Infographic-Copy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2302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01993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83820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bg-BG" dirty="0" smtClean="0"/>
              <a:t>Изготвил</a:t>
            </a:r>
            <a:r>
              <a:rPr lang="en-US" dirty="0" smtClean="0"/>
              <a:t> </a:t>
            </a:r>
            <a:r>
              <a:rPr lang="bg-BG" dirty="0"/>
              <a:t>:</a:t>
            </a:r>
            <a:r>
              <a:rPr lang="bg-BG" dirty="0" smtClean="0"/>
              <a:t> М.Данчова</a:t>
            </a:r>
          </a:p>
          <a:p>
            <a:pPr marL="0" indent="0">
              <a:buNone/>
            </a:pPr>
            <a:r>
              <a:rPr lang="bg-BG" dirty="0" smtClean="0"/>
              <a:t>Старши експерт</a:t>
            </a:r>
            <a:r>
              <a:rPr lang="bg-BG" dirty="0"/>
              <a:t> </a:t>
            </a:r>
            <a:r>
              <a:rPr lang="bg-BG" dirty="0" smtClean="0"/>
              <a:t>отдел</a:t>
            </a:r>
            <a:r>
              <a:rPr lang="en-US" dirty="0" smtClean="0"/>
              <a:t> </a:t>
            </a:r>
            <a:r>
              <a:rPr lang="bg-BG" dirty="0" smtClean="0"/>
              <a:t>„ПБПЗ“</a:t>
            </a:r>
            <a:endParaRPr lang="en-US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7" y="0"/>
            <a:ext cx="9144000" cy="7010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Rectangle 1"/>
          <p:cNvSpPr/>
          <p:nvPr/>
        </p:nvSpPr>
        <p:spPr>
          <a:xfrm>
            <a:off x="5257800" y="5797061"/>
            <a:ext cx="43434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400" b="1" dirty="0">
                <a:solidFill>
                  <a:prstClr val="black"/>
                </a:solidFill>
                <a:latin typeface="Mistral" pitchFamily="66" charset="0"/>
                <a:cs typeface="Times New Roman" pitchFamily="18" charset="0"/>
              </a:rPr>
              <a:t>Изготвил: М. Данчова</a:t>
            </a:r>
          </a:p>
          <a:p>
            <a:pPr lvl="0"/>
            <a:r>
              <a:rPr lang="ru-RU" sz="2400" b="1" dirty="0" smtClean="0">
                <a:solidFill>
                  <a:prstClr val="black"/>
                </a:solidFill>
                <a:latin typeface="Mistral" pitchFamily="66" charset="0"/>
                <a:cs typeface="Times New Roman" pitchFamily="18" charset="0"/>
              </a:rPr>
              <a:t>Гл. инспектор </a:t>
            </a:r>
            <a:r>
              <a:rPr lang="ru-RU" sz="2400" b="1" dirty="0">
                <a:solidFill>
                  <a:prstClr val="black"/>
                </a:solidFill>
                <a:latin typeface="Mistral" pitchFamily="66" charset="0"/>
                <a:cs typeface="Times New Roman" pitchFamily="18" charset="0"/>
              </a:rPr>
              <a:t>в отдел «ПБПЗ» </a:t>
            </a:r>
          </a:p>
          <a:p>
            <a:pPr lvl="0"/>
            <a:r>
              <a:rPr lang="ru-RU" sz="2400" b="1" dirty="0">
                <a:solidFill>
                  <a:prstClr val="black"/>
                </a:solidFill>
                <a:latin typeface="Mistral" pitchFamily="66" charset="0"/>
                <a:cs typeface="Times New Roman" pitchFamily="18" charset="0"/>
              </a:rPr>
              <a:t>РЗИ Благоевград</a:t>
            </a:r>
          </a:p>
        </p:txBody>
      </p:sp>
    </p:spTree>
    <p:extLst>
      <p:ext uri="{BB962C8B-B14F-4D97-AF65-F5344CB8AC3E}">
        <p14:creationId xmlns:p14="http://schemas.microsoft.com/office/powerpoint/2010/main" val="14718802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14:flythroug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1676400"/>
            <a:ext cx="9067800" cy="2133600"/>
          </a:xfrm>
        </p:spPr>
        <p:txBody>
          <a:bodyPr>
            <a:noAutofit/>
          </a:bodyPr>
          <a:lstStyle/>
          <a:p>
            <a:pPr algn="just"/>
            <a:r>
              <a:rPr lang="bg-BG" sz="6000" dirty="0" smtClean="0">
                <a:latin typeface="Mistral" pitchFamily="66" charset="0"/>
              </a:rPr>
              <a:t> </a:t>
            </a:r>
            <a:r>
              <a:rPr lang="bg-BG" sz="6000" dirty="0" smtClean="0">
                <a:solidFill>
                  <a:schemeClr val="tx1"/>
                </a:solidFill>
                <a:latin typeface="Mistral" pitchFamily="66" charset="0"/>
              </a:rPr>
              <a:t>БЛАГОДАРЯ ЗА ВНИМАНИЕТО!</a:t>
            </a:r>
            <a:endParaRPr lang="en-US" sz="6000" dirty="0">
              <a:solidFill>
                <a:schemeClr val="tx1"/>
              </a:solidFill>
              <a:latin typeface="Mistral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84055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900">
        <p14:glitter pattern="hexago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rek">
  <a:themeElements>
    <a:clrScheme name="Trek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Trek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Trek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570</TotalTime>
  <Words>422</Words>
  <Application>Microsoft Office PowerPoint</Application>
  <PresentationFormat>On-screen Show (4:3)</PresentationFormat>
  <Paragraphs>52</Paragraphs>
  <Slides>18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Trek</vt:lpstr>
      <vt:lpstr>ПОДЦЕНЕНАТА ЗАВИСИМОСТ </vt:lpstr>
      <vt:lpstr>А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Въглероден окис (CO)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На противната позиция са експерти от Испания.  Там продажбата на алтернативните продукти се приема по – скоро като заплаха, а не като нещо положително. Комитетът по обществено здраве към междутериториалния съвет на националната здравна система на Испания издаде предупреждение относно здравните рискове от употребата на тютюневи изделия с нагряване. Препоръката е те да не се използват. </vt:lpstr>
      <vt:lpstr>PowerPoint Presentation</vt:lpstr>
      <vt:lpstr>PowerPoint Presentation</vt:lpstr>
      <vt:lpstr> БЛАГОДАРЯ ЗА ВНИМАНИЕТО!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Milka-PBPZ</dc:creator>
  <cp:lastModifiedBy>Milka-PBPZ</cp:lastModifiedBy>
  <cp:revision>97</cp:revision>
  <dcterms:created xsi:type="dcterms:W3CDTF">2019-10-30T07:20:58Z</dcterms:created>
  <dcterms:modified xsi:type="dcterms:W3CDTF">2020-11-13T14:05:10Z</dcterms:modified>
</cp:coreProperties>
</file>